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7" r:id="rId3"/>
    <p:sldId id="368" r:id="rId4"/>
    <p:sldId id="306" r:id="rId5"/>
    <p:sldId id="258" r:id="rId6"/>
    <p:sldId id="260" r:id="rId7"/>
    <p:sldId id="263" r:id="rId8"/>
    <p:sldId id="265" r:id="rId9"/>
    <p:sldId id="268" r:id="rId10"/>
    <p:sldId id="326" r:id="rId11"/>
    <p:sldId id="308" r:id="rId12"/>
    <p:sldId id="309" r:id="rId13"/>
    <p:sldId id="311" r:id="rId14"/>
    <p:sldId id="312" r:id="rId15"/>
    <p:sldId id="313" r:id="rId16"/>
    <p:sldId id="317" r:id="rId17"/>
    <p:sldId id="318" r:id="rId18"/>
    <p:sldId id="319" r:id="rId19"/>
    <p:sldId id="322" r:id="rId20"/>
    <p:sldId id="323" r:id="rId21"/>
    <p:sldId id="314" r:id="rId22"/>
    <p:sldId id="327" r:id="rId23"/>
    <p:sldId id="328" r:id="rId24"/>
    <p:sldId id="345" r:id="rId25"/>
    <p:sldId id="316" r:id="rId26"/>
    <p:sldId id="330" r:id="rId27"/>
    <p:sldId id="331" r:id="rId28"/>
    <p:sldId id="332" r:id="rId29"/>
    <p:sldId id="333" r:id="rId30"/>
    <p:sldId id="315" r:id="rId31"/>
    <p:sldId id="334" r:id="rId32"/>
    <p:sldId id="339" r:id="rId33"/>
    <p:sldId id="338" r:id="rId34"/>
    <p:sldId id="337" r:id="rId35"/>
    <p:sldId id="336" r:id="rId36"/>
    <p:sldId id="341" r:id="rId37"/>
    <p:sldId id="344" r:id="rId38"/>
    <p:sldId id="343" r:id="rId39"/>
    <p:sldId id="273" r:id="rId40"/>
    <p:sldId id="276" r:id="rId41"/>
    <p:sldId id="269" r:id="rId42"/>
    <p:sldId id="271" r:id="rId43"/>
    <p:sldId id="282" r:id="rId44"/>
    <p:sldId id="355" r:id="rId45"/>
    <p:sldId id="356" r:id="rId46"/>
    <p:sldId id="357" r:id="rId47"/>
    <p:sldId id="358" r:id="rId48"/>
    <p:sldId id="359" r:id="rId49"/>
    <p:sldId id="360" r:id="rId50"/>
    <p:sldId id="366" r:id="rId51"/>
    <p:sldId id="363" r:id="rId52"/>
    <p:sldId id="364" r:id="rId5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67" autoAdjust="0"/>
    <p:restoredTop sz="94660"/>
  </p:normalViewPr>
  <p:slideViewPr>
    <p:cSldViewPr snapToGrid="0">
      <p:cViewPr>
        <p:scale>
          <a:sx n="62" d="100"/>
          <a:sy n="62" d="100"/>
        </p:scale>
        <p:origin x="-336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8CF2-CEC6-45DB-AEC7-1AF4AB38F939}" type="datetimeFigureOut">
              <a:rPr lang="es-ES" smtClean="0"/>
              <a:t>30/10/2017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99B-EFAB-4CDC-BC66-71C4A5A46B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0607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8CF2-CEC6-45DB-AEC7-1AF4AB38F939}" type="datetimeFigureOut">
              <a:rPr lang="es-ES" smtClean="0"/>
              <a:t>30/10/2017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99B-EFAB-4CDC-BC66-71C4A5A46B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7864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8CF2-CEC6-45DB-AEC7-1AF4AB38F939}" type="datetimeFigureOut">
              <a:rPr lang="es-ES" smtClean="0"/>
              <a:t>30/10/2017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99B-EFAB-4CDC-BC66-71C4A5A46B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877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3FD46-E539-42DE-82D7-8BDCB920DA7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960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8CF2-CEC6-45DB-AEC7-1AF4AB38F939}" type="datetimeFigureOut">
              <a:rPr lang="es-ES" smtClean="0"/>
              <a:t>30/10/2017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99B-EFAB-4CDC-BC66-71C4A5A46B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345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8CF2-CEC6-45DB-AEC7-1AF4AB38F939}" type="datetimeFigureOut">
              <a:rPr lang="es-ES" smtClean="0"/>
              <a:t>30/10/2017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99B-EFAB-4CDC-BC66-71C4A5A46B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81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8CF2-CEC6-45DB-AEC7-1AF4AB38F939}" type="datetimeFigureOut">
              <a:rPr lang="es-ES" smtClean="0"/>
              <a:t>30/10/2017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99B-EFAB-4CDC-BC66-71C4A5A46B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6942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8CF2-CEC6-45DB-AEC7-1AF4AB38F939}" type="datetimeFigureOut">
              <a:rPr lang="es-ES" smtClean="0"/>
              <a:t>30/10/2017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99B-EFAB-4CDC-BC66-71C4A5A46B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908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8CF2-CEC6-45DB-AEC7-1AF4AB38F939}" type="datetimeFigureOut">
              <a:rPr lang="es-ES" smtClean="0"/>
              <a:t>30/10/2017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99B-EFAB-4CDC-BC66-71C4A5A46B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895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8CF2-CEC6-45DB-AEC7-1AF4AB38F939}" type="datetimeFigureOut">
              <a:rPr lang="es-ES" smtClean="0"/>
              <a:t>30/10/2017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99B-EFAB-4CDC-BC66-71C4A5A46B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489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8CF2-CEC6-45DB-AEC7-1AF4AB38F939}" type="datetimeFigureOut">
              <a:rPr lang="es-ES" smtClean="0"/>
              <a:t>30/10/2017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99B-EFAB-4CDC-BC66-71C4A5A46B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0202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8CF2-CEC6-45DB-AEC7-1AF4AB38F939}" type="datetimeFigureOut">
              <a:rPr lang="es-ES" smtClean="0"/>
              <a:t>30/10/2017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99B-EFAB-4CDC-BC66-71C4A5A46B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2738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78CF2-CEC6-45DB-AEC7-1AF4AB38F939}" type="datetimeFigureOut">
              <a:rPr lang="es-ES" smtClean="0"/>
              <a:t>30/10/2017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3999B-EFAB-4CDC-BC66-71C4A5A46B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610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3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2607" y="772510"/>
            <a:ext cx="7993117" cy="4114800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 smtClean="0">
                <a:latin typeface="Garamond" panose="02020404030301010803" pitchFamily="18" charset="0"/>
              </a:rPr>
              <a:t/>
            </a:r>
            <a:br>
              <a:rPr lang="es-ES" sz="4000" b="1" dirty="0" smtClean="0">
                <a:latin typeface="Garamond" panose="02020404030301010803" pitchFamily="18" charset="0"/>
              </a:rPr>
            </a:br>
            <a:r>
              <a:rPr lang="es-ES" sz="3600" b="1" dirty="0" smtClean="0">
                <a:latin typeface="Garamond" panose="02020404030301010803" pitchFamily="18" charset="0"/>
              </a:rPr>
              <a:t>Una </a:t>
            </a:r>
            <a:r>
              <a:rPr lang="es-ES" sz="3600" b="1" dirty="0">
                <a:latin typeface="Garamond" panose="02020404030301010803" pitchFamily="18" charset="0"/>
              </a:rPr>
              <a:t>oda improbable a un </a:t>
            </a:r>
            <a:r>
              <a:rPr lang="es-ES" sz="3600" b="1" dirty="0" smtClean="0">
                <a:latin typeface="Garamond" panose="02020404030301010803" pitchFamily="18" charset="0"/>
              </a:rPr>
              <a:t>héroe improbable. </a:t>
            </a:r>
            <a:r>
              <a:rPr lang="es-ES" sz="3600" b="1" dirty="0">
                <a:latin typeface="Garamond" panose="02020404030301010803" pitchFamily="18" charset="0"/>
              </a:rPr>
              <a:t/>
            </a:r>
            <a:br>
              <a:rPr lang="es-ES" sz="3600" b="1" dirty="0">
                <a:latin typeface="Garamond" panose="02020404030301010803" pitchFamily="18" charset="0"/>
              </a:rPr>
            </a:br>
            <a:r>
              <a:rPr lang="es-ES" sz="3600" b="1" dirty="0">
                <a:latin typeface="Garamond" panose="02020404030301010803" pitchFamily="18" charset="0"/>
              </a:rPr>
              <a:t/>
            </a:r>
            <a:br>
              <a:rPr lang="es-ES" sz="3600" b="1" dirty="0">
                <a:latin typeface="Garamond" panose="02020404030301010803" pitchFamily="18" charset="0"/>
              </a:rPr>
            </a:br>
            <a:r>
              <a:rPr lang="es-ES" sz="3600" b="1" dirty="0">
                <a:latin typeface="Garamond" panose="02020404030301010803" pitchFamily="18" charset="0"/>
              </a:rPr>
              <a:t>“Carta </a:t>
            </a:r>
            <a:r>
              <a:rPr lang="es-ES" sz="3600" b="1" dirty="0" smtClean="0">
                <a:latin typeface="Garamond" panose="02020404030301010803" pitchFamily="18" charset="0"/>
              </a:rPr>
              <a:t>al </a:t>
            </a:r>
            <a:r>
              <a:rPr lang="es-ES" sz="3600" b="1" dirty="0" smtClean="0">
                <a:latin typeface="Garamond" panose="02020404030301010803" pitchFamily="18" charset="0"/>
              </a:rPr>
              <a:t>General </a:t>
            </a:r>
            <a:r>
              <a:rPr lang="es-ES" sz="3600" b="1" dirty="0">
                <a:latin typeface="Garamond" panose="02020404030301010803" pitchFamily="18" charset="0"/>
              </a:rPr>
              <a:t>Miaja” </a:t>
            </a:r>
            <a:br>
              <a:rPr lang="es-ES" sz="3600" b="1" dirty="0">
                <a:latin typeface="Garamond" panose="02020404030301010803" pitchFamily="18" charset="0"/>
              </a:rPr>
            </a:br>
            <a:r>
              <a:rPr lang="es-ES" sz="3600" b="1" dirty="0">
                <a:latin typeface="Garamond" panose="02020404030301010803" pitchFamily="18" charset="0"/>
              </a:rPr>
              <a:t>de Jorge Carrera </a:t>
            </a:r>
            <a:r>
              <a:rPr lang="es-ES" sz="3600" b="1" dirty="0" smtClean="0">
                <a:latin typeface="Garamond" panose="02020404030301010803" pitchFamily="18" charset="0"/>
              </a:rPr>
              <a:t>Andrade</a:t>
            </a:r>
            <a:r>
              <a:rPr lang="es-ES" sz="4000" b="1" dirty="0">
                <a:latin typeface="Garamond" panose="02020404030301010803" pitchFamily="18" charset="0"/>
              </a:rPr>
              <a:t/>
            </a:r>
            <a:br>
              <a:rPr lang="es-ES" sz="4000" b="1" dirty="0">
                <a:latin typeface="Garamond" panose="02020404030301010803" pitchFamily="18" charset="0"/>
              </a:rPr>
            </a:br>
            <a:r>
              <a:rPr lang="es-ES" sz="3200" b="1" dirty="0" smtClean="0">
                <a:latin typeface="Garamond" panose="02020404030301010803" pitchFamily="18" charset="0"/>
              </a:rPr>
              <a:t/>
            </a:r>
            <a:br>
              <a:rPr lang="es-ES" sz="3200" b="1" dirty="0" smtClean="0">
                <a:latin typeface="Garamond" panose="02020404030301010803" pitchFamily="18" charset="0"/>
              </a:rPr>
            </a:br>
            <a:r>
              <a:rPr lang="es-ES" sz="3200" b="1" dirty="0">
                <a:latin typeface="Garamond" panose="02020404030301010803" pitchFamily="18" charset="0"/>
              </a:rPr>
              <a:t>	</a:t>
            </a:r>
            <a:r>
              <a:rPr lang="es-ES" sz="3200" b="1" dirty="0" smtClean="0">
                <a:latin typeface="Garamond" panose="02020404030301010803" pitchFamily="18" charset="0"/>
              </a:rPr>
              <a:t>			       	</a:t>
            </a:r>
            <a:endParaRPr lang="es-ES" sz="2800" b="1" dirty="0">
              <a:latin typeface="Garamond" panose="02020404030301010803" pitchFamily="18" charset="0"/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357" y="645103"/>
            <a:ext cx="2497975" cy="4347556"/>
          </a:xfrm>
        </p:spPr>
      </p:pic>
      <p:sp>
        <p:nvSpPr>
          <p:cNvPr id="2" name="1 Marcador de contenido"/>
          <p:cNvSpPr>
            <a:spLocks noGrp="1"/>
          </p:cNvSpPr>
          <p:nvPr>
            <p:ph sz="half" idx="2"/>
          </p:nvPr>
        </p:nvSpPr>
        <p:spPr>
          <a:xfrm>
            <a:off x="5675586" y="5328745"/>
            <a:ext cx="6148552" cy="127700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s-ES" sz="2400" b="1" dirty="0" err="1">
                <a:latin typeface="Garamond" panose="02020404030301010803" pitchFamily="18" charset="0"/>
              </a:rPr>
              <a:t>Niall</a:t>
            </a:r>
            <a:r>
              <a:rPr lang="es-ES" sz="2400" b="1" dirty="0">
                <a:latin typeface="Garamond" panose="02020404030301010803" pitchFamily="18" charset="0"/>
              </a:rPr>
              <a:t> </a:t>
            </a:r>
            <a:r>
              <a:rPr lang="es-ES" sz="2400" b="1" dirty="0" err="1">
                <a:latin typeface="Garamond" panose="02020404030301010803" pitchFamily="18" charset="0"/>
              </a:rPr>
              <a:t>Binns</a:t>
            </a:r>
            <a:r>
              <a:rPr lang="es-ES" sz="2400" b="1" dirty="0">
                <a:latin typeface="Garamond" panose="02020404030301010803" pitchFamily="18" charset="0"/>
              </a:rPr>
              <a:t/>
            </a:r>
            <a:br>
              <a:rPr lang="es-ES" sz="2400" b="1" dirty="0">
                <a:latin typeface="Garamond" panose="02020404030301010803" pitchFamily="18" charset="0"/>
              </a:rPr>
            </a:br>
            <a:r>
              <a:rPr lang="es-ES" sz="2400" b="1" dirty="0" smtClean="0">
                <a:latin typeface="Garamond" panose="02020404030301010803" pitchFamily="18" charset="0"/>
              </a:rPr>
              <a:t>Universidad </a:t>
            </a:r>
            <a:r>
              <a:rPr lang="es-ES" sz="2400" b="1" dirty="0">
                <a:latin typeface="Garamond" panose="02020404030301010803" pitchFamily="18" charset="0"/>
              </a:rPr>
              <a:t>Complutense de </a:t>
            </a:r>
            <a:r>
              <a:rPr lang="es-ES" sz="2400" b="1" dirty="0" smtClean="0">
                <a:latin typeface="Garamond" panose="02020404030301010803" pitchFamily="18" charset="0"/>
              </a:rPr>
              <a:t>Madrid      </a:t>
            </a:r>
            <a:r>
              <a:rPr lang="es-ES" sz="2400" b="1" dirty="0" err="1" smtClean="0">
                <a:latin typeface="Garamond" panose="02020404030301010803" pitchFamily="18" charset="0"/>
              </a:rPr>
              <a:t>impactoguerracivilespañola.blogspot.com.es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558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190415" y="365125"/>
            <a:ext cx="6528109" cy="1325563"/>
          </a:xfrm>
        </p:spPr>
        <p:txBody>
          <a:bodyPr>
            <a:no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93" y="-22340"/>
            <a:ext cx="5367792" cy="6880340"/>
          </a:xfrm>
        </p:spPr>
      </p:pic>
      <p:pic>
        <p:nvPicPr>
          <p:cNvPr id="6" name="Marcador de contenido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24" y="0"/>
            <a:ext cx="4930787" cy="70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1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81502" y="-2610033"/>
            <a:ext cx="7948769" cy="10697742"/>
          </a:xfrm>
        </p:spPr>
      </p:pic>
    </p:spTree>
    <p:extLst>
      <p:ext uri="{BB962C8B-B14F-4D97-AF65-F5344CB8AC3E}">
        <p14:creationId xmlns:p14="http://schemas.microsoft.com/office/powerpoint/2010/main" val="165084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72" y="0"/>
            <a:ext cx="5900466" cy="7966445"/>
          </a:xfrm>
        </p:spPr>
      </p:pic>
      <p:pic>
        <p:nvPicPr>
          <p:cNvPr id="7" name="Marcador de contenido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79" y="-315310"/>
            <a:ext cx="5437762" cy="730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66" y="-13866"/>
            <a:ext cx="9552380" cy="6871866"/>
          </a:xfrm>
        </p:spPr>
      </p:pic>
    </p:spTree>
    <p:extLst>
      <p:ext uri="{BB962C8B-B14F-4D97-AF65-F5344CB8AC3E}">
        <p14:creationId xmlns:p14="http://schemas.microsoft.com/office/powerpoint/2010/main" val="401641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45" y="0"/>
            <a:ext cx="8931710" cy="6867094"/>
          </a:xfrm>
        </p:spPr>
      </p:pic>
    </p:spTree>
    <p:extLst>
      <p:ext uri="{BB962C8B-B14F-4D97-AF65-F5344CB8AC3E}">
        <p14:creationId xmlns:p14="http://schemas.microsoft.com/office/powerpoint/2010/main" val="341651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57" y="138868"/>
            <a:ext cx="5289936" cy="6719132"/>
          </a:xfrm>
        </p:spPr>
      </p:pic>
      <p:pic>
        <p:nvPicPr>
          <p:cNvPr id="8" name="Marcador de contenido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0" y="302981"/>
            <a:ext cx="39975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2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8" name="Marcador de contenido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0" y="302981"/>
            <a:ext cx="3997570" cy="4351338"/>
          </a:xfrm>
          <a:prstGeom prst="rect">
            <a:avLst/>
          </a:prstGeom>
        </p:spPr>
      </p:pic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324" y="0"/>
            <a:ext cx="5002098" cy="6858000"/>
          </a:xfrm>
        </p:spPr>
      </p:pic>
    </p:spTree>
    <p:extLst>
      <p:ext uri="{BB962C8B-B14F-4D97-AF65-F5344CB8AC3E}">
        <p14:creationId xmlns:p14="http://schemas.microsoft.com/office/powerpoint/2010/main" val="363927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8" name="Marcador de contenido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0" y="302981"/>
            <a:ext cx="3997570" cy="4351338"/>
          </a:xfrm>
          <a:prstGeom prst="rect">
            <a:avLst/>
          </a:prstGeom>
        </p:spPr>
      </p:pic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251" y="0"/>
            <a:ext cx="5473491" cy="6871484"/>
          </a:xfrm>
        </p:spPr>
      </p:pic>
    </p:spTree>
    <p:extLst>
      <p:ext uri="{BB962C8B-B14F-4D97-AF65-F5344CB8AC3E}">
        <p14:creationId xmlns:p14="http://schemas.microsoft.com/office/powerpoint/2010/main" val="18913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8" name="Marcador de contenid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1" y="773497"/>
            <a:ext cx="2608842" cy="2839714"/>
          </a:xfrm>
          <a:prstGeom prst="rect">
            <a:avLst/>
          </a:prstGeom>
        </p:spPr>
      </p:pic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392" y="440709"/>
            <a:ext cx="8490447" cy="6107062"/>
          </a:xfrm>
        </p:spPr>
      </p:pic>
    </p:spTree>
    <p:extLst>
      <p:ext uri="{BB962C8B-B14F-4D97-AF65-F5344CB8AC3E}">
        <p14:creationId xmlns:p14="http://schemas.microsoft.com/office/powerpoint/2010/main" val="80004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8" name="Marcador de contenid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1" y="773497"/>
            <a:ext cx="2608842" cy="2839714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79" y="152060"/>
            <a:ext cx="8429928" cy="6595558"/>
          </a:xfrm>
        </p:spPr>
      </p:pic>
    </p:spTree>
    <p:extLst>
      <p:ext uri="{BB962C8B-B14F-4D97-AF65-F5344CB8AC3E}">
        <p14:creationId xmlns:p14="http://schemas.microsoft.com/office/powerpoint/2010/main" val="238136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66" y="-13866"/>
            <a:ext cx="9552380" cy="6871866"/>
          </a:xfrm>
        </p:spPr>
      </p:pic>
    </p:spTree>
    <p:extLst>
      <p:ext uri="{BB962C8B-B14F-4D97-AF65-F5344CB8AC3E}">
        <p14:creationId xmlns:p14="http://schemas.microsoft.com/office/powerpoint/2010/main" val="26270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8" name="Marcador de contenid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1" y="773497"/>
            <a:ext cx="2608842" cy="2839714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354" y="365124"/>
            <a:ext cx="8759413" cy="6186595"/>
          </a:xfrm>
        </p:spPr>
      </p:pic>
    </p:spTree>
    <p:extLst>
      <p:ext uri="{BB962C8B-B14F-4D97-AF65-F5344CB8AC3E}">
        <p14:creationId xmlns:p14="http://schemas.microsoft.com/office/powerpoint/2010/main" val="326246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2" name="1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68" y="0"/>
            <a:ext cx="10352727" cy="7764545"/>
          </a:xfrm>
        </p:spPr>
      </p:pic>
    </p:spTree>
    <p:extLst>
      <p:ext uri="{BB962C8B-B14F-4D97-AF65-F5344CB8AC3E}">
        <p14:creationId xmlns:p14="http://schemas.microsoft.com/office/powerpoint/2010/main" val="108856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 smtClean="0">
                <a:latin typeface="Garamond" panose="02020404030301010803" pitchFamily="18" charset="0"/>
              </a:rPr>
              <a:t>General José Miaja (Asturias, 1878 – México, 1958)</a:t>
            </a:r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2" name="1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75" y="1888687"/>
            <a:ext cx="5862581" cy="4351338"/>
          </a:xfrm>
        </p:spPr>
      </p:pic>
    </p:spTree>
    <p:extLst>
      <p:ext uri="{BB962C8B-B14F-4D97-AF65-F5344CB8AC3E}">
        <p14:creationId xmlns:p14="http://schemas.microsoft.com/office/powerpoint/2010/main" val="176228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55" y="122949"/>
            <a:ext cx="4434285" cy="6754434"/>
          </a:xfrm>
        </p:spPr>
      </p:pic>
      <p:pic>
        <p:nvPicPr>
          <p:cNvPr id="6" name="1 Marcador de contenid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49" y="1131942"/>
            <a:ext cx="4905976" cy="499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3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dirty="0"/>
              <a:t>escribiendo las más gloriosas páginas de una guerra con el solo objetivo del triunfo de los humildes y la libertad</a:t>
            </a:r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3" name="MIAJA DOCUMENTAL[1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52469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39" y="1577674"/>
            <a:ext cx="4709709" cy="3987554"/>
          </a:xfrm>
        </p:spPr>
      </p:pic>
      <p:pic>
        <p:nvPicPr>
          <p:cNvPr id="6" name="1 Marcador de contenid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30" y="0"/>
            <a:ext cx="4510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9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27" y="0"/>
            <a:ext cx="4904021" cy="6925073"/>
          </a:xfrm>
        </p:spPr>
      </p:pic>
      <p:pic>
        <p:nvPicPr>
          <p:cNvPr id="6" name="1 Marcador de contenid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3" y="0"/>
            <a:ext cx="4817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3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1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9" y="296369"/>
            <a:ext cx="2859365" cy="388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3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5" name="1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9" y="296369"/>
            <a:ext cx="2859365" cy="3881492"/>
          </a:xfrm>
          <a:prstGeom prst="rect">
            <a:avLst/>
          </a:prstGeom>
        </p:spPr>
      </p:pic>
      <p:pic>
        <p:nvPicPr>
          <p:cNvPr id="8" name="5 Marcador de contenid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73" y="2002192"/>
            <a:ext cx="3095464" cy="4351338"/>
          </a:xfrm>
          <a:prstGeom prst="rect">
            <a:avLst/>
          </a:prstGeom>
        </p:spPr>
      </p:pic>
      <p:sp>
        <p:nvSpPr>
          <p:cNvPr id="10" name="9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8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5" name="1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9" y="296369"/>
            <a:ext cx="2859365" cy="3881492"/>
          </a:xfrm>
          <a:prstGeom prst="rect">
            <a:avLst/>
          </a:prstGeom>
        </p:spPr>
      </p:pic>
      <p:pic>
        <p:nvPicPr>
          <p:cNvPr id="9" name="8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340" y="658977"/>
            <a:ext cx="3704642" cy="4351338"/>
          </a:xfrm>
        </p:spPr>
      </p:pic>
      <p:pic>
        <p:nvPicPr>
          <p:cNvPr id="8" name="5 Marcador de contenid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73" y="2002192"/>
            <a:ext cx="30954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Marcador de contenid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519"/>
            <a:ext cx="12192000" cy="61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5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110359"/>
            <a:ext cx="10515600" cy="1765738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latin typeface="Garamond" panose="02020404030301010803" pitchFamily="18" charset="0"/>
              </a:rPr>
              <a:t>“Madrid y su heroico defensor” de Pascual </a:t>
            </a:r>
            <a:r>
              <a:rPr lang="es-ES" sz="3200" b="1" dirty="0" err="1" smtClean="0">
                <a:latin typeface="Garamond" panose="02020404030301010803" pitchFamily="18" charset="0"/>
              </a:rPr>
              <a:t>Plá</a:t>
            </a:r>
            <a:r>
              <a:rPr lang="es-ES" sz="3200" b="1" dirty="0" smtClean="0">
                <a:latin typeface="Garamond" panose="02020404030301010803" pitchFamily="18" charset="0"/>
              </a:rPr>
              <a:t> y Beltrán</a:t>
            </a:r>
            <a:br>
              <a:rPr lang="es-ES" sz="3200" b="1" dirty="0" smtClean="0">
                <a:latin typeface="Garamond" panose="02020404030301010803" pitchFamily="18" charset="0"/>
              </a:rPr>
            </a:br>
            <a:r>
              <a:rPr lang="es-ES" sz="3200" b="1" dirty="0" smtClean="0">
                <a:latin typeface="Garamond" panose="02020404030301010803" pitchFamily="18" charset="0"/>
              </a:rPr>
              <a:t>Música de </a:t>
            </a:r>
            <a:r>
              <a:rPr lang="es-ES" sz="3200" b="1" dirty="0" err="1" smtClean="0">
                <a:latin typeface="Garamond" panose="02020404030301010803" pitchFamily="18" charset="0"/>
              </a:rPr>
              <a:t>Lan</a:t>
            </a:r>
            <a:r>
              <a:rPr lang="es-ES" sz="3200" b="1" dirty="0" smtClean="0">
                <a:latin typeface="Garamond" panose="02020404030301010803" pitchFamily="18" charset="0"/>
              </a:rPr>
              <a:t> </a:t>
            </a:r>
            <a:r>
              <a:rPr lang="es-ES" sz="3200" b="1" dirty="0" err="1" smtClean="0">
                <a:latin typeface="Garamond" panose="02020404030301010803" pitchFamily="18" charset="0"/>
              </a:rPr>
              <a:t>Adomian</a:t>
            </a:r>
            <a:endParaRPr lang="es-ES" sz="3200" b="1" dirty="0">
              <a:latin typeface="Garamond" panose="02020404030301010803" pitchFamily="18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2522482" y="2128345"/>
            <a:ext cx="8831317" cy="404861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s-ES" sz="2400" dirty="0"/>
              <a:t>Madrid noble; tus calles un fortín: </a:t>
            </a:r>
            <a:endParaRPr lang="en-US" sz="2400" dirty="0"/>
          </a:p>
          <a:p>
            <a:pPr marL="0" indent="0">
              <a:spcBef>
                <a:spcPts val="600"/>
              </a:spcBef>
              <a:buNone/>
            </a:pPr>
            <a:r>
              <a:rPr lang="es-ES" sz="2400" dirty="0"/>
              <a:t>ya nadie pasará </a:t>
            </a:r>
            <a:endParaRPr lang="en-US" sz="2400" dirty="0"/>
          </a:p>
          <a:p>
            <a:pPr marL="0" indent="0">
              <a:spcBef>
                <a:spcPts val="600"/>
              </a:spcBef>
              <a:buNone/>
            </a:pPr>
            <a:r>
              <a:rPr lang="es-ES" sz="2400" dirty="0"/>
              <a:t>tus trincheras. </a:t>
            </a:r>
            <a:endParaRPr lang="en-US" sz="2400" dirty="0"/>
          </a:p>
          <a:p>
            <a:pPr marL="0" indent="0">
              <a:spcBef>
                <a:spcPts val="600"/>
              </a:spcBef>
              <a:buNone/>
            </a:pPr>
            <a:r>
              <a:rPr lang="es-ES" sz="2400" dirty="0"/>
              <a:t>¿A quién tienes </a:t>
            </a:r>
            <a:endParaRPr lang="en-US" sz="2400" dirty="0"/>
          </a:p>
          <a:p>
            <a:pPr marL="0" indent="0">
              <a:spcBef>
                <a:spcPts val="600"/>
              </a:spcBef>
              <a:buNone/>
            </a:pPr>
            <a:r>
              <a:rPr lang="es-ES" sz="2400" dirty="0"/>
              <a:t>en tu defensa? </a:t>
            </a:r>
            <a:endParaRPr lang="en-US" sz="2400" dirty="0"/>
          </a:p>
          <a:p>
            <a:pPr marL="0" indent="0">
              <a:spcBef>
                <a:spcPts val="600"/>
              </a:spcBef>
              <a:buNone/>
            </a:pPr>
            <a:r>
              <a:rPr lang="es-ES" sz="2400" dirty="0"/>
              <a:t>¡Tienes al general Miaja! </a:t>
            </a:r>
            <a:endParaRPr lang="en-US" sz="2400" dirty="0"/>
          </a:p>
          <a:p>
            <a:pPr marL="0" indent="0">
              <a:spcBef>
                <a:spcPts val="600"/>
              </a:spcBef>
              <a:buNone/>
            </a:pPr>
            <a:r>
              <a:rPr lang="es-ES" sz="2400" dirty="0"/>
              <a:t>¿A quién tienes en tu defensa? </a:t>
            </a:r>
            <a:endParaRPr lang="en-US" sz="2400" dirty="0"/>
          </a:p>
          <a:p>
            <a:pPr marL="0" indent="0">
              <a:spcBef>
                <a:spcPts val="600"/>
              </a:spcBef>
              <a:buNone/>
            </a:pPr>
            <a:r>
              <a:rPr lang="es-ES" sz="2400" dirty="0"/>
              <a:t>¡Tienes al general Miaja</a:t>
            </a:r>
            <a:r>
              <a:rPr lang="es-ES" sz="2400" dirty="0" smtClean="0"/>
              <a:t>!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s-ES" sz="2400" dirty="0" smtClean="0"/>
              <a:t>(…)</a:t>
            </a:r>
            <a:endParaRPr lang="en-US" sz="2400" dirty="0"/>
          </a:p>
          <a:p>
            <a:pPr marL="0" indent="0">
              <a:buNone/>
            </a:pPr>
            <a:endParaRPr lang="es-ES" sz="2400" dirty="0">
              <a:latin typeface="Garamond" panose="02020404030301010803" pitchFamily="18" charset="0"/>
            </a:endParaRPr>
          </a:p>
        </p:txBody>
      </p:sp>
      <p:pic>
        <p:nvPicPr>
          <p:cNvPr id="2" name="MIAJA CANCIÓN Madrid y su heroico defensor[1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3 Marcador de contenid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88" y="2014811"/>
            <a:ext cx="33161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1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5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4" y="356502"/>
            <a:ext cx="2065611" cy="2784084"/>
          </a:xfrm>
          <a:prstGeom prst="rect">
            <a:avLst/>
          </a:prstGeom>
        </p:spPr>
      </p:pic>
      <p:sp>
        <p:nvSpPr>
          <p:cNvPr id="22" name="2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5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4" y="356502"/>
            <a:ext cx="2065611" cy="2784084"/>
          </a:xfrm>
          <a:prstGeom prst="rect">
            <a:avLst/>
          </a:prstGeom>
        </p:spPr>
      </p:pic>
      <p:pic>
        <p:nvPicPr>
          <p:cNvPr id="11" name="8 Marcador de contenid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6" y="3405352"/>
            <a:ext cx="2066801" cy="3058866"/>
          </a:xfrm>
          <a:prstGeom prst="rect">
            <a:avLst/>
          </a:prstGeom>
        </p:spPr>
      </p:pic>
      <p:sp>
        <p:nvSpPr>
          <p:cNvPr id="22" name="2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12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5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4" y="356502"/>
            <a:ext cx="2065611" cy="2784084"/>
          </a:xfrm>
          <a:prstGeom prst="rect">
            <a:avLst/>
          </a:prstGeom>
        </p:spPr>
      </p:pic>
      <p:pic>
        <p:nvPicPr>
          <p:cNvPr id="11" name="8 Marcador de contenid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6" y="3405352"/>
            <a:ext cx="2066801" cy="3058866"/>
          </a:xfrm>
          <a:prstGeom prst="rect">
            <a:avLst/>
          </a:prstGeom>
        </p:spPr>
      </p:pic>
      <p:pic>
        <p:nvPicPr>
          <p:cNvPr id="14" name="11 Marcador de contenid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75" y="282620"/>
            <a:ext cx="2270235" cy="2931846"/>
          </a:xfrm>
          <a:prstGeom prst="rect">
            <a:avLst/>
          </a:prstGeom>
        </p:spPr>
      </p:pic>
      <p:pic>
        <p:nvPicPr>
          <p:cNvPr id="17" name="14 Marcador de contenid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20" y="3405351"/>
            <a:ext cx="2573375" cy="3343090"/>
          </a:xfrm>
          <a:prstGeom prst="rect">
            <a:avLst/>
          </a:prstGeom>
        </p:spPr>
      </p:pic>
      <p:sp>
        <p:nvSpPr>
          <p:cNvPr id="22" name="2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6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5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4" y="356502"/>
            <a:ext cx="2065611" cy="2784084"/>
          </a:xfrm>
          <a:prstGeom prst="rect">
            <a:avLst/>
          </a:prstGeom>
        </p:spPr>
      </p:pic>
      <p:pic>
        <p:nvPicPr>
          <p:cNvPr id="11" name="8 Marcador de contenid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6" y="3405352"/>
            <a:ext cx="2066801" cy="3058866"/>
          </a:xfrm>
          <a:prstGeom prst="rect">
            <a:avLst/>
          </a:prstGeom>
        </p:spPr>
      </p:pic>
      <p:pic>
        <p:nvPicPr>
          <p:cNvPr id="14" name="11 Marcador de contenid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75" y="282620"/>
            <a:ext cx="2270235" cy="2931846"/>
          </a:xfrm>
          <a:prstGeom prst="rect">
            <a:avLst/>
          </a:prstGeom>
        </p:spPr>
      </p:pic>
      <p:pic>
        <p:nvPicPr>
          <p:cNvPr id="17" name="14 Marcador de contenid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20" y="3405351"/>
            <a:ext cx="2573375" cy="3343090"/>
          </a:xfrm>
          <a:prstGeom prst="rect">
            <a:avLst/>
          </a:prstGeom>
        </p:spPr>
      </p:pic>
      <p:pic>
        <p:nvPicPr>
          <p:cNvPr id="20" name="17 Marcador de contenid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97" y="282620"/>
            <a:ext cx="2103064" cy="3122731"/>
          </a:xfrm>
          <a:prstGeom prst="rect">
            <a:avLst/>
          </a:prstGeom>
        </p:spPr>
      </p:pic>
      <p:sp>
        <p:nvSpPr>
          <p:cNvPr id="22" name="2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9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5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4" y="356502"/>
            <a:ext cx="2065611" cy="2784084"/>
          </a:xfrm>
          <a:prstGeom prst="rect">
            <a:avLst/>
          </a:prstGeom>
        </p:spPr>
      </p:pic>
      <p:pic>
        <p:nvPicPr>
          <p:cNvPr id="11" name="8 Marcador de contenid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6" y="3405352"/>
            <a:ext cx="2066801" cy="3058866"/>
          </a:xfrm>
          <a:prstGeom prst="rect">
            <a:avLst/>
          </a:prstGeom>
        </p:spPr>
      </p:pic>
      <p:pic>
        <p:nvPicPr>
          <p:cNvPr id="14" name="11 Marcador de contenid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75" y="282620"/>
            <a:ext cx="2270235" cy="2931846"/>
          </a:xfrm>
          <a:prstGeom prst="rect">
            <a:avLst/>
          </a:prstGeom>
        </p:spPr>
      </p:pic>
      <p:pic>
        <p:nvPicPr>
          <p:cNvPr id="17" name="14 Marcador de contenid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20" y="3405351"/>
            <a:ext cx="2573375" cy="3343090"/>
          </a:xfrm>
          <a:prstGeom prst="rect">
            <a:avLst/>
          </a:prstGeom>
        </p:spPr>
      </p:pic>
      <p:pic>
        <p:nvPicPr>
          <p:cNvPr id="21" name="20 Marcador de contenido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761" y="3544998"/>
            <a:ext cx="2390893" cy="3187857"/>
          </a:xfrm>
        </p:spPr>
      </p:pic>
      <p:pic>
        <p:nvPicPr>
          <p:cNvPr id="20" name="17 Marcador de contenid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97" y="282620"/>
            <a:ext cx="2103064" cy="312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5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" y="-1056289"/>
            <a:ext cx="10699530" cy="8024648"/>
          </a:xfrm>
        </p:spPr>
      </p:pic>
    </p:spTree>
    <p:extLst>
      <p:ext uri="{BB962C8B-B14F-4D97-AF65-F5344CB8AC3E}">
        <p14:creationId xmlns:p14="http://schemas.microsoft.com/office/powerpoint/2010/main" val="214296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3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01" y="312134"/>
            <a:ext cx="4589891" cy="6135961"/>
          </a:xfrm>
          <a:prstGeom prst="rect">
            <a:avLst/>
          </a:prstGeom>
        </p:spPr>
      </p:pic>
      <p:pic>
        <p:nvPicPr>
          <p:cNvPr id="9" name="8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705" y="312133"/>
            <a:ext cx="4160866" cy="6135961"/>
          </a:xfrm>
        </p:spPr>
      </p:pic>
    </p:spTree>
    <p:extLst>
      <p:ext uri="{BB962C8B-B14F-4D97-AF65-F5344CB8AC3E}">
        <p14:creationId xmlns:p14="http://schemas.microsoft.com/office/powerpoint/2010/main" val="33626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34434" y="274639"/>
            <a:ext cx="8066617" cy="777875"/>
          </a:xfrm>
        </p:spPr>
        <p:txBody>
          <a:bodyPr/>
          <a:lstStyle/>
          <a:p>
            <a:pPr eaLnBrk="1" hangingPunct="1"/>
            <a:endParaRPr lang="en-US" altLang="en-US" sz="2400" b="1" smtClean="0"/>
          </a:p>
        </p:txBody>
      </p:sp>
      <p:pic>
        <p:nvPicPr>
          <p:cNvPr id="31747" name="Picture 4" descr="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850" y="0"/>
            <a:ext cx="14572739" cy="1456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1 Marcador de contenido"/>
          <p:cNvSpPr>
            <a:spLocks noGrp="1"/>
          </p:cNvSpPr>
          <p:nvPr>
            <p:ph sz="quarter" idx="3"/>
          </p:nvPr>
        </p:nvSpPr>
        <p:spPr>
          <a:xfrm>
            <a:off x="11521018" y="3938589"/>
            <a:ext cx="61383" cy="218757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1749" name="2 Marcador de contenido"/>
          <p:cNvSpPr>
            <a:spLocks noGrp="1"/>
          </p:cNvSpPr>
          <p:nvPr>
            <p:ph sz="half" idx="1"/>
          </p:nvPr>
        </p:nvSpPr>
        <p:spPr>
          <a:xfrm flipH="1">
            <a:off x="12048068" y="1600201"/>
            <a:ext cx="385233" cy="4525963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1750" name="3 Marcador de contenido"/>
          <p:cNvSpPr>
            <a:spLocks noGrp="1"/>
          </p:cNvSpPr>
          <p:nvPr>
            <p:ph sz="quarter" idx="2"/>
          </p:nvPr>
        </p:nvSpPr>
        <p:spPr>
          <a:xfrm>
            <a:off x="11521018" y="1600200"/>
            <a:ext cx="61383" cy="2185988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863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46229" y="365125"/>
            <a:ext cx="6445187" cy="6044553"/>
          </a:xfrm>
        </p:spPr>
        <p:txBody>
          <a:bodyPr>
            <a:norm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20" y="0"/>
            <a:ext cx="4655980" cy="6909476"/>
          </a:xfrm>
        </p:spPr>
      </p:pic>
    </p:spTree>
    <p:extLst>
      <p:ext uri="{BB962C8B-B14F-4D97-AF65-F5344CB8AC3E}">
        <p14:creationId xmlns:p14="http://schemas.microsoft.com/office/powerpoint/2010/main" val="327183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88273" y="365125"/>
            <a:ext cx="4643020" cy="6177718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latin typeface="Garamond" panose="02020404030301010803" pitchFamily="18" charset="0"/>
              </a:rPr>
              <a:t>“España, luz del mundo”</a:t>
            </a:r>
            <a:br>
              <a:rPr lang="es-ES" sz="3200" b="1" dirty="0">
                <a:latin typeface="Garamond" panose="02020404030301010803" pitchFamily="18" charset="0"/>
              </a:rPr>
            </a:br>
            <a:r>
              <a:rPr lang="es-ES" sz="3200" b="1" dirty="0" smtClean="0">
                <a:latin typeface="Garamond" panose="02020404030301010803" pitchFamily="18" charset="0"/>
              </a:rPr>
              <a:t>(</a:t>
            </a:r>
            <a:r>
              <a:rPr lang="es-ES" sz="3200" b="1" i="1" dirty="0" smtClean="0">
                <a:latin typeface="Garamond" panose="02020404030301010803" pitchFamily="18" charset="0"/>
              </a:rPr>
              <a:t>Nuestra España</a:t>
            </a:r>
            <a:r>
              <a:rPr lang="es-ES" sz="3200" b="1" dirty="0">
                <a:latin typeface="Garamond" panose="02020404030301010803" pitchFamily="18" charset="0"/>
              </a:rPr>
              <a:t>,</a:t>
            </a:r>
            <a:br>
              <a:rPr lang="es-ES" sz="3200" b="1" dirty="0">
                <a:latin typeface="Garamond" panose="02020404030301010803" pitchFamily="18" charset="0"/>
              </a:rPr>
            </a:br>
            <a:r>
              <a:rPr lang="es-ES" sz="3200" b="1" dirty="0" smtClean="0">
                <a:latin typeface="Garamond" panose="02020404030301010803" pitchFamily="18" charset="0"/>
              </a:rPr>
              <a:t>París, 18-abril-1937</a:t>
            </a:r>
            <a:r>
              <a:rPr lang="es-ES" sz="3200" b="1" dirty="0"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84" y="0"/>
            <a:ext cx="4602930" cy="6858000"/>
          </a:xfrm>
        </p:spPr>
      </p:pic>
    </p:spTree>
    <p:extLst>
      <p:ext uri="{BB962C8B-B14F-4D97-AF65-F5344CB8AC3E}">
        <p14:creationId xmlns:p14="http://schemas.microsoft.com/office/powerpoint/2010/main" val="116320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 smtClean="0">
                <a:latin typeface="Garamond" panose="02020404030301010803" pitchFamily="18" charset="0"/>
              </a:rPr>
              <a:t>  </a:t>
            </a:r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7" y="-71020"/>
            <a:ext cx="4529269" cy="6999042"/>
          </a:xfrm>
        </p:spPr>
      </p:pic>
      <p:pic>
        <p:nvPicPr>
          <p:cNvPr id="6" name="Marcador de contenido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81" y="1027906"/>
            <a:ext cx="5520082" cy="49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6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56948" y="3746377"/>
            <a:ext cx="5974671" cy="2849732"/>
          </a:xfrm>
        </p:spPr>
        <p:txBody>
          <a:bodyPr>
            <a:norm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32" y="0"/>
            <a:ext cx="4066476" cy="6858000"/>
          </a:xfrm>
        </p:spPr>
      </p:pic>
      <p:pic>
        <p:nvPicPr>
          <p:cNvPr id="6" name="Marcador de contenido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6" y="1016864"/>
            <a:ext cx="7063894" cy="332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02" y="-16051"/>
            <a:ext cx="4359587" cy="7087790"/>
          </a:xfrm>
        </p:spPr>
      </p:pic>
      <p:pic>
        <p:nvPicPr>
          <p:cNvPr id="6" name="Marcador de contenido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22" y="60826"/>
            <a:ext cx="4517994" cy="693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9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 smtClean="0">
                <a:latin typeface="Garamond" panose="02020404030301010803" pitchFamily="18" charset="0"/>
              </a:rPr>
              <a:t> </a:t>
            </a:r>
            <a:endParaRPr lang="es-ES" sz="3200" b="1" dirty="0">
              <a:latin typeface="Garamond" panose="020204040303010108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44566" y="472966"/>
            <a:ext cx="9509234" cy="59278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No es la lluvia de plomo que diezma a los pájaros,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ni el mágico sextante que besan los soldados,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ni los capotes militares que huelen a bestia y a relámpago,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ni los sacos de arena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que mueren desangrados,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no es tampoco ese cañón sonámbulo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que cambia por la noche lechos en catafalcos,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lo que me hace pensar en ti, General Miaja,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es el fuego del alba,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la artillería celeste que dispara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contra las fortalezas de las nubes,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la luz que instaura entre los hombres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su república clara.</a:t>
            </a:r>
          </a:p>
        </p:txBody>
      </p:sp>
    </p:spTree>
    <p:extLst>
      <p:ext uri="{BB962C8B-B14F-4D97-AF65-F5344CB8AC3E}">
        <p14:creationId xmlns:p14="http://schemas.microsoft.com/office/powerpoint/2010/main" val="63430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 smtClean="0">
                <a:latin typeface="Garamond" panose="02020404030301010803" pitchFamily="18" charset="0"/>
              </a:rPr>
              <a:t> </a:t>
            </a:r>
            <a:endParaRPr lang="es-ES" sz="3200" b="1" dirty="0">
              <a:latin typeface="Garamond" panose="020204040303010108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60330" y="1466192"/>
            <a:ext cx="9493469" cy="49346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En la tierra, cadáveres de perros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y fantoches sangrientos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y alpargatas de moros por el suelo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cuando el cañón rompe la barrera del silencio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y el toro de la muerte va mugiendo.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Madrid, con cien mil niños en su seno,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duerme en la oscuridad mientras tú velas,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General de las madres y de los obreros.</a:t>
            </a:r>
          </a:p>
        </p:txBody>
      </p:sp>
    </p:spTree>
    <p:extLst>
      <p:ext uri="{BB962C8B-B14F-4D97-AF65-F5344CB8AC3E}">
        <p14:creationId xmlns:p14="http://schemas.microsoft.com/office/powerpoint/2010/main" val="3050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 smtClean="0">
                <a:latin typeface="Garamond" panose="02020404030301010803" pitchFamily="18" charset="0"/>
              </a:rPr>
              <a:t> </a:t>
            </a:r>
            <a:endParaRPr lang="es-ES" sz="3200" b="1" dirty="0">
              <a:latin typeface="Garamond" panose="020204040303010108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44566" y="1245476"/>
            <a:ext cx="9509234" cy="5155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La muerte viene roncando por el cielo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y siembra en la ciudad sus flamígeros huevos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que alumbran un planeta de polvo, de madera y de vidrio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y dejan en las casas lienzos enrojecidos;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mas, General, tu mano, luminoso castigo,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rápida se levanta en el vacío,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y el avión encendido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a la tierra se lanza, tobogán infinito.</a:t>
            </a:r>
          </a:p>
          <a:p>
            <a:pPr marL="0" indent="0">
              <a:buNone/>
            </a:pPr>
            <a:endParaRPr lang="es-E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0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 smtClean="0">
                <a:latin typeface="Garamond" panose="02020404030301010803" pitchFamily="18" charset="0"/>
              </a:rPr>
              <a:t> </a:t>
            </a:r>
            <a:endParaRPr lang="es-ES" sz="3200" b="1" dirty="0">
              <a:latin typeface="Garamond" panose="020204040303010108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44566" y="472966"/>
            <a:ext cx="9509234" cy="59278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Crecen en las trincheras los cabellos, las uñas,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se pudren las calabazas y la luna,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las camisas negras se vuelven inmundas,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después de los asaltos de la lluvia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las hojas muertas yacen insepultas;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pero Madrid no será tomado nunca.</a:t>
            </a:r>
          </a:p>
          <a:p>
            <a:pPr marL="0" indent="0">
              <a:buNone/>
            </a:pPr>
            <a:endParaRPr lang="es-ES" sz="24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Tú, fuerza natural, subterránea potencia,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General de los hombres libres de la tierra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con tu ejército obrero y campesino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la victoria planeas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y </a:t>
            </a: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recobrando el suelo de tus padres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recobras para el mundo la paz, la vida nueva.</a:t>
            </a:r>
          </a:p>
        </p:txBody>
      </p:sp>
    </p:spTree>
    <p:extLst>
      <p:ext uri="{BB962C8B-B14F-4D97-AF65-F5344CB8AC3E}">
        <p14:creationId xmlns:p14="http://schemas.microsoft.com/office/powerpoint/2010/main" val="400190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 smtClean="0">
                <a:latin typeface="Garamond" panose="02020404030301010803" pitchFamily="18" charset="0"/>
              </a:rPr>
              <a:t> </a:t>
            </a:r>
            <a:endParaRPr lang="es-ES" sz="3200" b="1" dirty="0">
              <a:latin typeface="Garamond" panose="020204040303010108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44566" y="472966"/>
            <a:ext cx="9509234" cy="59278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Dicen que el gallo, por rojo, está amarrado en Galicia.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En Extremadura aparecen misteriosas baterías.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Jinetes de niebla pasan con encendidas consignas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a través de las dehesas y pueblos de Andalucía.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España será libre! España!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La cereza, el clavel, la cresta seguirán siendo escarlatas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y las hogueras de libros se apagarán en las plazas.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Ya comienza a madurar la victoria en las montañas.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Despierta hierro! gritan las mujeres catalanas.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Todos los caballos del mundo corren en vertiginosa carga.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Y los ponchos de los soldados de Bolívar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flamean en el Guadarrama.</a:t>
            </a:r>
          </a:p>
        </p:txBody>
      </p:sp>
    </p:spTree>
    <p:extLst>
      <p:ext uri="{BB962C8B-B14F-4D97-AF65-F5344CB8AC3E}">
        <p14:creationId xmlns:p14="http://schemas.microsoft.com/office/powerpoint/2010/main" val="400190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 smtClean="0">
                <a:latin typeface="Garamond" panose="02020404030301010803" pitchFamily="18" charset="0"/>
              </a:rPr>
              <a:t> </a:t>
            </a:r>
            <a:endParaRPr lang="es-ES" sz="3200" b="1" dirty="0">
              <a:latin typeface="Garamond" panose="020204040303010108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44566" y="819806"/>
            <a:ext cx="9509234" cy="5580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Pienso en ti, General Miaja, al ver el alba que viene,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al ver un niño que crece,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al ver el mar y la nieve,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pelusa de libros celestes,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al ver la lluvia que danza con sus sonoros cordeles,</a:t>
            </a:r>
          </a:p>
          <a:p>
            <a:pPr marL="0" indent="0">
              <a:buNone/>
            </a:pPr>
            <a:r>
              <a:rPr lang="es-ES" sz="2400" dirty="0">
                <a:latin typeface="Garamond" panose="02020404030301010803" pitchFamily="18" charset="0"/>
              </a:rPr>
              <a:t>al ver las vivas semillas que guardan el sol prudentes,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pienso en todo lo que late, oh vencedor de la muerte!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Tú combates para el venidero día,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para los hombres de todos los climas,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para los campos de trigo, para las cándidas risas,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para el porvenir seguro de niños y golondrinas.</a:t>
            </a:r>
          </a:p>
          <a:p>
            <a:pPr marL="0" indent="0">
              <a:buNone/>
            </a:pPr>
            <a:endParaRPr lang="es-E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0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 smtClean="0">
                <a:latin typeface="Garamond" panose="02020404030301010803" pitchFamily="18" charset="0"/>
              </a:rPr>
              <a:t> </a:t>
            </a:r>
            <a:endParaRPr lang="es-ES" sz="3200" b="1" dirty="0">
              <a:latin typeface="Garamond" panose="020204040303010108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91862" y="1655378"/>
            <a:ext cx="9461938" cy="47454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Te veo entre mapas azules y catalejos y sables,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soldados jóvenes, rostros esperanzados de madres,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General del Ejército Popular, del oleaje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domado, y de la luz dirigida, y del aire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libre y disciplinado en maniobras campales.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Y al pronunciar tu nombre, Miaja, ardiente mensaje,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en mi pecho un tambor apresurado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acompaña el desfile militar de mi sangre.</a:t>
            </a:r>
          </a:p>
          <a:p>
            <a:pPr marL="0" indent="0">
              <a:buNone/>
            </a:pPr>
            <a:endParaRPr lang="es-E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0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 smtClean="0">
                <a:latin typeface="Garamond" panose="02020404030301010803" pitchFamily="18" charset="0"/>
              </a:rPr>
              <a:t> </a:t>
            </a:r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2" y="0"/>
            <a:ext cx="5927711" cy="8808720"/>
          </a:xfrm>
        </p:spPr>
      </p:pic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6583680" y="1825625"/>
            <a:ext cx="530352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200" b="1" dirty="0" smtClean="0">
                <a:latin typeface="Garamond" panose="02020404030301010803" pitchFamily="18" charset="0"/>
              </a:rPr>
              <a:t>(</a:t>
            </a:r>
            <a:r>
              <a:rPr lang="es-ES" sz="3200" b="1" i="1" dirty="0" smtClean="0">
                <a:latin typeface="Garamond" panose="02020404030301010803" pitchFamily="18" charset="0"/>
              </a:rPr>
              <a:t>La Nueva España</a:t>
            </a:r>
            <a:endParaRPr lang="es-ES" sz="3200" b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s-ES" sz="3200" b="1" dirty="0" smtClean="0">
                <a:latin typeface="Garamond" panose="02020404030301010803" pitchFamily="18" charset="0"/>
              </a:rPr>
              <a:t>Buenos Aires, 29-abril-1937)</a:t>
            </a:r>
            <a:endParaRPr lang="en-US" sz="32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51792" y="819807"/>
            <a:ext cx="10499835" cy="4114800"/>
          </a:xfrm>
        </p:spPr>
        <p:txBody>
          <a:bodyPr>
            <a:normAutofit/>
          </a:bodyPr>
          <a:lstStyle/>
          <a:p>
            <a:pPr algn="ctr"/>
            <a:r>
              <a:rPr lang="es-ES" sz="9600" b="1" dirty="0" smtClean="0">
                <a:latin typeface="Garamond" panose="02020404030301010803" pitchFamily="18" charset="0"/>
              </a:rPr>
              <a:t>FIN</a:t>
            </a:r>
            <a:endParaRPr lang="es-ES" sz="2800" b="1" dirty="0">
              <a:latin typeface="Garamond" panose="02020404030301010803" pitchFamily="18" charset="0"/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sz="half" idx="2"/>
          </p:nvPr>
        </p:nvSpPr>
        <p:spPr>
          <a:xfrm>
            <a:off x="5675586" y="5328745"/>
            <a:ext cx="6148552" cy="127700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s-ES" sz="2400" b="1" dirty="0" err="1" smtClean="0">
                <a:latin typeface="Garamond" panose="02020404030301010803" pitchFamily="18" charset="0"/>
              </a:rPr>
              <a:t>impactoguerracivilespañola.blogspot.com.es</a:t>
            </a:r>
            <a:endParaRPr lang="en-US" sz="2400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38200" y="4130565"/>
            <a:ext cx="5181600" cy="20463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75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4 Título"/>
          <p:cNvSpPr>
            <a:spLocks noGrp="1"/>
          </p:cNvSpPr>
          <p:nvPr>
            <p:ph type="title"/>
          </p:nvPr>
        </p:nvSpPr>
        <p:spPr>
          <a:xfrm>
            <a:off x="624418" y="321935"/>
            <a:ext cx="7967133" cy="1425575"/>
          </a:xfrm>
        </p:spPr>
        <p:txBody>
          <a:bodyPr>
            <a:normAutofit/>
          </a:bodyPr>
          <a:lstStyle/>
          <a:p>
            <a:pPr algn="ctr"/>
            <a:r>
              <a:rPr lang="es-ES" altLang="es-ES" sz="3100" b="1" dirty="0" smtClean="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6147" name="5 Marcador de contenido"/>
          <p:cNvSpPr>
            <a:spLocks noGrp="1"/>
          </p:cNvSpPr>
          <p:nvPr>
            <p:ph idx="1"/>
          </p:nvPr>
        </p:nvSpPr>
        <p:spPr>
          <a:xfrm>
            <a:off x="945930" y="1387366"/>
            <a:ext cx="9301655" cy="4813053"/>
          </a:xfrm>
        </p:spPr>
        <p:txBody>
          <a:bodyPr/>
          <a:lstStyle/>
          <a:p>
            <a:pPr marL="0" indent="0">
              <a:spcBef>
                <a:spcPts val="300"/>
              </a:spcBef>
              <a:buFontTx/>
              <a:buNone/>
            </a:pPr>
            <a:r>
              <a:rPr lang="es-ES" altLang="es-ES" sz="2400" dirty="0">
                <a:latin typeface="Garamond" panose="02020404030301010803" pitchFamily="18" charset="0"/>
              </a:rPr>
              <a:t>Tu sangre empapa los insomnios de estas noches de plomo. </a:t>
            </a:r>
          </a:p>
          <a:p>
            <a:pPr marL="0" indent="0">
              <a:spcBef>
                <a:spcPts val="300"/>
              </a:spcBef>
              <a:buFontTx/>
              <a:buNone/>
            </a:pPr>
            <a:r>
              <a:rPr lang="es-ES" altLang="es-ES" sz="2400" dirty="0" smtClean="0">
                <a:latin typeface="Garamond" panose="02020404030301010803" pitchFamily="18" charset="0"/>
              </a:rPr>
              <a:t>Se </a:t>
            </a:r>
            <a:r>
              <a:rPr lang="es-ES" altLang="es-ES" sz="2400" dirty="0">
                <a:latin typeface="Garamond" panose="02020404030301010803" pitchFamily="18" charset="0"/>
              </a:rPr>
              <a:t>coagula en los ojos, se coagula en la voz, en la angustia y el grito. </a:t>
            </a:r>
          </a:p>
          <a:p>
            <a:pPr marL="0" indent="0">
              <a:spcBef>
                <a:spcPts val="300"/>
              </a:spcBef>
              <a:buFontTx/>
              <a:buNone/>
            </a:pPr>
            <a:r>
              <a:rPr lang="es-ES" altLang="es-ES" sz="2400" dirty="0" smtClean="0">
                <a:latin typeface="Garamond" panose="02020404030301010803" pitchFamily="18" charset="0"/>
              </a:rPr>
              <a:t>Sangre </a:t>
            </a:r>
            <a:r>
              <a:rPr lang="es-ES" altLang="es-ES" sz="2400" dirty="0">
                <a:latin typeface="Garamond" panose="02020404030301010803" pitchFamily="18" charset="0"/>
              </a:rPr>
              <a:t>de nuestra sangre, montaña enrojecida, </a:t>
            </a:r>
          </a:p>
          <a:p>
            <a:pPr marL="0" indent="0">
              <a:spcBef>
                <a:spcPts val="300"/>
              </a:spcBef>
              <a:buFontTx/>
              <a:buNone/>
            </a:pPr>
            <a:r>
              <a:rPr lang="es-ES" altLang="es-ES" sz="2400" dirty="0" smtClean="0">
                <a:latin typeface="Garamond" panose="02020404030301010803" pitchFamily="18" charset="0"/>
              </a:rPr>
              <a:t>río </a:t>
            </a:r>
            <a:r>
              <a:rPr lang="es-ES" altLang="es-ES" sz="2400" dirty="0">
                <a:latin typeface="Garamond" panose="02020404030301010803" pitchFamily="18" charset="0"/>
              </a:rPr>
              <a:t>de venas abiertas y cascada de llamas. </a:t>
            </a:r>
          </a:p>
          <a:p>
            <a:pPr marL="0" indent="0">
              <a:spcBef>
                <a:spcPts val="300"/>
              </a:spcBef>
              <a:buFontTx/>
              <a:buNone/>
            </a:pPr>
            <a:endParaRPr lang="es-ES" altLang="es-ES" sz="2400" dirty="0" smtClean="0">
              <a:latin typeface="Garamond" panose="02020404030301010803" pitchFamily="18" charset="0"/>
            </a:endParaRPr>
          </a:p>
          <a:p>
            <a:pPr marL="0" indent="0">
              <a:spcBef>
                <a:spcPts val="300"/>
              </a:spcBef>
              <a:buFontTx/>
              <a:buNone/>
            </a:pPr>
            <a:r>
              <a:rPr lang="es-ES" altLang="es-ES" sz="2400" dirty="0" smtClean="0">
                <a:latin typeface="Garamond" panose="02020404030301010803" pitchFamily="18" charset="0"/>
              </a:rPr>
              <a:t>Con </a:t>
            </a:r>
            <a:r>
              <a:rPr lang="es-ES" altLang="es-ES" sz="2400" dirty="0">
                <a:latin typeface="Garamond" panose="02020404030301010803" pitchFamily="18" charset="0"/>
              </a:rPr>
              <a:t>tu cuerpo desnudo, desgarrada y ardiente, </a:t>
            </a:r>
          </a:p>
          <a:p>
            <a:pPr marL="0" indent="0">
              <a:spcBef>
                <a:spcPts val="300"/>
              </a:spcBef>
              <a:buFontTx/>
              <a:buNone/>
            </a:pPr>
            <a:r>
              <a:rPr lang="es-ES" altLang="es-ES" sz="2400" dirty="0" smtClean="0">
                <a:latin typeface="Garamond" panose="02020404030301010803" pitchFamily="18" charset="0"/>
              </a:rPr>
              <a:t>te </a:t>
            </a:r>
            <a:r>
              <a:rPr lang="es-ES" altLang="es-ES" sz="2400" dirty="0">
                <a:latin typeface="Garamond" panose="02020404030301010803" pitchFamily="18" charset="0"/>
              </a:rPr>
              <a:t>sentimos más cerca, más profunda, más nuestra. </a:t>
            </a:r>
          </a:p>
          <a:p>
            <a:pPr marL="0" indent="0">
              <a:spcBef>
                <a:spcPts val="300"/>
              </a:spcBef>
              <a:buFontTx/>
              <a:buNone/>
            </a:pPr>
            <a:r>
              <a:rPr lang="es-ES" altLang="es-ES" sz="2400" dirty="0" smtClean="0">
                <a:latin typeface="Garamond" panose="02020404030301010803" pitchFamily="18" charset="0"/>
              </a:rPr>
              <a:t>Tus </a:t>
            </a:r>
            <a:r>
              <a:rPr lang="es-ES" altLang="es-ES" sz="2400" dirty="0">
                <a:latin typeface="Garamond" panose="02020404030301010803" pitchFamily="18" charset="0"/>
              </a:rPr>
              <a:t>heridas sedientas, arrastrándose ciegas, </a:t>
            </a:r>
          </a:p>
          <a:p>
            <a:pPr marL="0" indent="0">
              <a:spcBef>
                <a:spcPts val="300"/>
              </a:spcBef>
              <a:buFontTx/>
              <a:buNone/>
            </a:pPr>
            <a:r>
              <a:rPr lang="es-ES" altLang="es-ES" sz="2400" dirty="0" smtClean="0">
                <a:latin typeface="Garamond" panose="02020404030301010803" pitchFamily="18" charset="0"/>
              </a:rPr>
              <a:t>crecen </a:t>
            </a:r>
            <a:r>
              <a:rPr lang="es-ES" altLang="es-ES" sz="2400" dirty="0">
                <a:latin typeface="Garamond" panose="02020404030301010803" pitchFamily="18" charset="0"/>
              </a:rPr>
              <a:t>en nuestra carne como un bosque de fuego. </a:t>
            </a:r>
          </a:p>
          <a:p>
            <a:pPr marL="0" indent="0">
              <a:spcBef>
                <a:spcPts val="300"/>
              </a:spcBef>
              <a:buFontTx/>
              <a:buNone/>
            </a:pPr>
            <a:endParaRPr lang="es-ES" altLang="es-ES" sz="2400" dirty="0" smtClean="0">
              <a:latin typeface="Garamond" panose="02020404030301010803" pitchFamily="18" charset="0"/>
            </a:endParaRPr>
          </a:p>
          <a:p>
            <a:pPr marL="0" indent="0">
              <a:spcBef>
                <a:spcPts val="300"/>
              </a:spcBef>
              <a:buFontTx/>
              <a:buNone/>
            </a:pPr>
            <a:r>
              <a:rPr lang="es-ES" altLang="es-ES" sz="2400" dirty="0" smtClean="0">
                <a:latin typeface="Garamond" panose="02020404030301010803" pitchFamily="18" charset="0"/>
              </a:rPr>
              <a:t>Nos </a:t>
            </a:r>
            <a:r>
              <a:rPr lang="es-ES" altLang="es-ES" sz="2400" dirty="0">
                <a:latin typeface="Garamond" panose="02020404030301010803" pitchFamily="18" charset="0"/>
              </a:rPr>
              <a:t>duele tu dolor y la traición </a:t>
            </a:r>
            <a:r>
              <a:rPr lang="es-ES" altLang="es-ES" sz="2400" dirty="0" smtClean="0">
                <a:latin typeface="Garamond" panose="02020404030301010803" pitchFamily="18" charset="0"/>
              </a:rPr>
              <a:t>amarga</a:t>
            </a:r>
          </a:p>
          <a:p>
            <a:pPr marL="0" indent="0">
              <a:spcBef>
                <a:spcPts val="300"/>
              </a:spcBef>
              <a:buFontTx/>
              <a:buNone/>
            </a:pPr>
            <a:r>
              <a:rPr lang="es-ES" altLang="es-ES" sz="2400" dirty="0" smtClean="0">
                <a:latin typeface="Garamond" panose="02020404030301010803" pitchFamily="18" charset="0"/>
              </a:rPr>
              <a:t>….</a:t>
            </a: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752" y="3011213"/>
            <a:ext cx="2291256" cy="263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103356"/>
      </p:ext>
    </p:extLst>
  </p:cSld>
  <p:clrMapOvr>
    <a:masterClrMapping/>
  </p:clrMapOvr>
  <p:transition spd="slow" advTm="9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4 Título"/>
          <p:cNvSpPr>
            <a:spLocks noGrp="1"/>
          </p:cNvSpPr>
          <p:nvPr>
            <p:ph type="title"/>
          </p:nvPr>
        </p:nvSpPr>
        <p:spPr>
          <a:xfrm>
            <a:off x="334434" y="404813"/>
            <a:ext cx="11247967" cy="1439862"/>
          </a:xfrm>
        </p:spPr>
        <p:txBody>
          <a:bodyPr/>
          <a:lstStyle/>
          <a:p>
            <a:r>
              <a:rPr lang="es-ES" altLang="es-ES" sz="3200" b="1" dirty="0" smtClean="0"/>
              <a:t> </a:t>
            </a:r>
          </a:p>
        </p:txBody>
      </p:sp>
      <p:sp>
        <p:nvSpPr>
          <p:cNvPr id="8195" name="5 Marcador de contenido"/>
          <p:cNvSpPr>
            <a:spLocks noGrp="1"/>
          </p:cNvSpPr>
          <p:nvPr>
            <p:ph idx="1"/>
          </p:nvPr>
        </p:nvSpPr>
        <p:spPr>
          <a:xfrm>
            <a:off x="1434662" y="1008993"/>
            <a:ext cx="10147738" cy="551563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s-EC" altLang="es-ES" sz="2400" dirty="0" smtClean="0">
                <a:latin typeface="Garamond" panose="02020404030301010803" pitchFamily="18" charset="0"/>
              </a:rPr>
              <a:t>Pero hoy, nada es igual al sabor amargo de nuestras bocas pálidas</a:t>
            </a:r>
            <a:endParaRPr lang="es-ES" altLang="es-ES" sz="2400" dirty="0" smtClean="0">
              <a:latin typeface="Garamond" panose="02020404030301010803" pitchFamily="18" charset="0"/>
            </a:endParaRPr>
          </a:p>
          <a:p>
            <a:pPr marL="0" indent="0">
              <a:buFontTx/>
              <a:buNone/>
            </a:pPr>
            <a:r>
              <a:rPr lang="es-EC" altLang="es-ES" sz="2400" dirty="0" smtClean="0">
                <a:latin typeface="Garamond" panose="02020404030301010803" pitchFamily="18" charset="0"/>
              </a:rPr>
              <a:t>ni al temblor de nuestra angustia sin palabras!</a:t>
            </a:r>
            <a:endParaRPr lang="es-ES" altLang="es-ES" sz="2400" dirty="0" smtClean="0">
              <a:latin typeface="Garamond" panose="02020404030301010803" pitchFamily="18" charset="0"/>
            </a:endParaRPr>
          </a:p>
          <a:p>
            <a:pPr marL="0" indent="0">
              <a:buFontTx/>
              <a:buNone/>
            </a:pPr>
            <a:r>
              <a:rPr lang="es-EC" altLang="es-ES" sz="2400" dirty="0" smtClean="0">
                <a:latin typeface="Garamond" panose="02020404030301010803" pitchFamily="18" charset="0"/>
              </a:rPr>
              <a:t>Habíamos olvidado el llanto....</a:t>
            </a:r>
            <a:endParaRPr lang="es-ES" altLang="es-ES" sz="2400" dirty="0" smtClean="0">
              <a:latin typeface="Garamond" panose="02020404030301010803" pitchFamily="18" charset="0"/>
            </a:endParaRPr>
          </a:p>
          <a:p>
            <a:pPr marL="0" indent="0">
              <a:buFontTx/>
              <a:buNone/>
            </a:pPr>
            <a:r>
              <a:rPr lang="es-EC" altLang="es-ES" sz="2400" dirty="0" err="1" smtClean="0">
                <a:latin typeface="Garamond" panose="02020404030301010803" pitchFamily="18" charset="0"/>
              </a:rPr>
              <a:t>Hoi</a:t>
            </a:r>
            <a:r>
              <a:rPr lang="es-EC" altLang="es-ES" sz="2400" dirty="0" smtClean="0">
                <a:latin typeface="Garamond" panose="02020404030301010803" pitchFamily="18" charset="0"/>
              </a:rPr>
              <a:t> vuelve a cavarnos surcos en la cara,</a:t>
            </a:r>
            <a:endParaRPr lang="es-ES" altLang="es-ES" sz="2400" dirty="0" smtClean="0">
              <a:latin typeface="Garamond" panose="02020404030301010803" pitchFamily="18" charset="0"/>
            </a:endParaRPr>
          </a:p>
          <a:p>
            <a:pPr marL="0" indent="0">
              <a:buFontTx/>
              <a:buNone/>
            </a:pPr>
            <a:r>
              <a:rPr lang="es-EC" altLang="es-ES" sz="2400" dirty="0" smtClean="0">
                <a:latin typeface="Garamond" panose="02020404030301010803" pitchFamily="18" charset="0"/>
              </a:rPr>
              <a:t>más amargo y ardiente,</a:t>
            </a:r>
            <a:endParaRPr lang="es-ES" altLang="es-ES" sz="2400" dirty="0" smtClean="0">
              <a:latin typeface="Garamond" panose="02020404030301010803" pitchFamily="18" charset="0"/>
            </a:endParaRPr>
          </a:p>
          <a:p>
            <a:pPr marL="0" indent="0">
              <a:buFontTx/>
              <a:buNone/>
            </a:pPr>
            <a:r>
              <a:rPr lang="es-EC" altLang="es-ES" sz="2400" dirty="0" smtClean="0">
                <a:latin typeface="Garamond" panose="02020404030301010803" pitchFamily="18" charset="0"/>
              </a:rPr>
              <a:t>más corrosivo aún,</a:t>
            </a:r>
            <a:endParaRPr lang="es-ES" altLang="es-ES" sz="2400" dirty="0" smtClean="0">
              <a:latin typeface="Garamond" panose="02020404030301010803" pitchFamily="18" charset="0"/>
            </a:endParaRPr>
          </a:p>
          <a:p>
            <a:pPr marL="0" indent="0">
              <a:buFontTx/>
              <a:buNone/>
            </a:pPr>
            <a:r>
              <a:rPr lang="es-EC" altLang="es-ES" sz="2400" dirty="0" smtClean="0">
                <a:latin typeface="Garamond" panose="02020404030301010803" pitchFamily="18" charset="0"/>
              </a:rPr>
              <a:t>porque el martirio de vuestros hijos</a:t>
            </a:r>
            <a:endParaRPr lang="es-ES" altLang="es-ES" sz="2400" dirty="0" smtClean="0">
              <a:latin typeface="Garamond" panose="02020404030301010803" pitchFamily="18" charset="0"/>
            </a:endParaRPr>
          </a:p>
          <a:p>
            <a:pPr marL="0" indent="0">
              <a:buFontTx/>
              <a:buNone/>
            </a:pPr>
            <a:r>
              <a:rPr lang="es-EC" altLang="es-ES" sz="2400" dirty="0" smtClean="0">
                <a:latin typeface="Garamond" panose="02020404030301010803" pitchFamily="18" charset="0"/>
              </a:rPr>
              <a:t>nos hiere en la raíz de la Vida</a:t>
            </a:r>
            <a:endParaRPr lang="es-ES" altLang="es-ES" sz="2400" dirty="0" smtClean="0">
              <a:latin typeface="Garamond" panose="02020404030301010803" pitchFamily="18" charset="0"/>
            </a:endParaRPr>
          </a:p>
          <a:p>
            <a:pPr marL="0" indent="0">
              <a:buFontTx/>
              <a:buNone/>
            </a:pPr>
            <a:r>
              <a:rPr lang="es-EC" altLang="es-ES" sz="2400" dirty="0" smtClean="0">
                <a:latin typeface="Garamond" panose="02020404030301010803" pitchFamily="18" charset="0"/>
              </a:rPr>
              <a:t>i golpea en nuestra sangre de trabajadoras!</a:t>
            </a:r>
            <a:endParaRPr lang="es-ES" altLang="es-ES" sz="2400" dirty="0" smtClean="0">
              <a:latin typeface="Garamond" panose="02020404030301010803" pitchFamily="18" charset="0"/>
            </a:endParaRPr>
          </a:p>
          <a:p>
            <a:pPr marL="0" indent="0">
              <a:spcBef>
                <a:spcPts val="300"/>
              </a:spcBef>
              <a:buFontTx/>
              <a:buNone/>
            </a:pPr>
            <a:endParaRPr lang="es-ES" altLang="es-ES" sz="2400" dirty="0" smtClean="0">
              <a:latin typeface="Garamond" panose="02020404030301010803" pitchFamily="18" charset="0"/>
            </a:endParaRPr>
          </a:p>
        </p:txBody>
      </p:sp>
      <p:pic>
        <p:nvPicPr>
          <p:cNvPr id="819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641" y="2884597"/>
            <a:ext cx="2480442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745612"/>
      </p:ext>
    </p:extLst>
  </p:cSld>
  <p:clrMapOvr>
    <a:masterClrMapping/>
  </p:clrMapOvr>
  <p:transition spd="slow" advTm="9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190415" y="365125"/>
            <a:ext cx="6528109" cy="1555115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 smtClean="0">
                <a:latin typeface="Garamond" panose="02020404030301010803" pitchFamily="18" charset="0"/>
              </a:rPr>
              <a:t>(“</a:t>
            </a:r>
            <a:r>
              <a:rPr lang="es-ES" sz="3200" b="1" dirty="0" smtClean="0">
                <a:latin typeface="Garamond" panose="02020404030301010803" pitchFamily="18" charset="0"/>
              </a:rPr>
              <a:t>Página Literaria”, </a:t>
            </a:r>
            <a:r>
              <a:rPr lang="es-ES" sz="3200" b="1" i="1" dirty="0" smtClean="0">
                <a:latin typeface="Garamond" panose="02020404030301010803" pitchFamily="18" charset="0"/>
              </a:rPr>
              <a:t>El Telégrafo</a:t>
            </a:r>
            <a:r>
              <a:rPr lang="es-ES" sz="3200" b="1" dirty="0" smtClean="0">
                <a:latin typeface="Garamond" panose="02020404030301010803" pitchFamily="18" charset="0"/>
              </a:rPr>
              <a:t>,</a:t>
            </a:r>
            <a:r>
              <a:rPr lang="es-ES" sz="3200" b="1" dirty="0">
                <a:latin typeface="Garamond" panose="02020404030301010803" pitchFamily="18" charset="0"/>
              </a:rPr>
              <a:t/>
            </a:r>
            <a:br>
              <a:rPr lang="es-ES" sz="3200" b="1" dirty="0">
                <a:latin typeface="Garamond" panose="02020404030301010803" pitchFamily="18" charset="0"/>
              </a:rPr>
            </a:br>
            <a:r>
              <a:rPr lang="es-ES" sz="3200" b="1" dirty="0" smtClean="0">
                <a:latin typeface="Garamond" panose="02020404030301010803" pitchFamily="18" charset="0"/>
              </a:rPr>
              <a:t>Guayaquil, 05-enero-1938)</a:t>
            </a:r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7" name="Marcador de contenido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388" y="2055399"/>
            <a:ext cx="1411550" cy="4588856"/>
          </a:xfrm>
          <a:prstGeom prst="rect">
            <a:avLst/>
          </a:prstGeom>
        </p:spPr>
      </p:pic>
      <p:pic>
        <p:nvPicPr>
          <p:cNvPr id="8" name="Marcador de contenido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863" y="2119438"/>
            <a:ext cx="1405855" cy="4527273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" y="302981"/>
            <a:ext cx="4898750" cy="6279130"/>
          </a:xfrm>
        </p:spPr>
      </p:pic>
    </p:spTree>
    <p:extLst>
      <p:ext uri="{BB962C8B-B14F-4D97-AF65-F5344CB8AC3E}">
        <p14:creationId xmlns:p14="http://schemas.microsoft.com/office/powerpoint/2010/main" val="229245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2761" y="3453414"/>
            <a:ext cx="5832629" cy="3231471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latin typeface="Garamond" panose="02020404030301010803" pitchFamily="18" charset="0"/>
              </a:rPr>
              <a:t>“Hogueras en España”</a:t>
            </a:r>
            <a:r>
              <a:rPr lang="es-ES" sz="3200" b="1" dirty="0">
                <a:latin typeface="Garamond" panose="02020404030301010803" pitchFamily="18" charset="0"/>
              </a:rPr>
              <a:t/>
            </a:r>
            <a:br>
              <a:rPr lang="es-ES" sz="3200" b="1" dirty="0">
                <a:latin typeface="Garamond" panose="02020404030301010803" pitchFamily="18" charset="0"/>
              </a:rPr>
            </a:br>
            <a:r>
              <a:rPr lang="es-ES" sz="3200" b="1" dirty="0">
                <a:latin typeface="Garamond" panose="02020404030301010803" pitchFamily="18" charset="0"/>
              </a:rPr>
              <a:t>(</a:t>
            </a:r>
            <a:r>
              <a:rPr lang="es-ES" sz="3200" b="1" i="1" dirty="0">
                <a:latin typeface="Garamond" panose="02020404030301010803" pitchFamily="18" charset="0"/>
              </a:rPr>
              <a:t>Nuestra España</a:t>
            </a:r>
            <a:r>
              <a:rPr lang="es-ES" sz="3200" b="1" dirty="0" smtClean="0">
                <a:latin typeface="Garamond" panose="02020404030301010803" pitchFamily="18" charset="0"/>
              </a:rPr>
              <a:t>, París</a:t>
            </a:r>
            <a:r>
              <a:rPr lang="es-ES" sz="3200" b="1" dirty="0">
                <a:latin typeface="Garamond" panose="02020404030301010803" pitchFamily="18" charset="0"/>
              </a:rPr>
              <a:t>,</a:t>
            </a:r>
            <a:br>
              <a:rPr lang="es-ES" sz="3200" b="1" dirty="0">
                <a:latin typeface="Garamond" panose="02020404030301010803" pitchFamily="18" charset="0"/>
              </a:rPr>
            </a:br>
            <a:r>
              <a:rPr lang="es-ES" sz="3200" b="1" dirty="0" smtClean="0">
                <a:latin typeface="Garamond" panose="02020404030301010803" pitchFamily="18" charset="0"/>
              </a:rPr>
              <a:t>06-septiembre-1937</a:t>
            </a:r>
            <a:r>
              <a:rPr lang="es-ES" sz="3200" b="1" dirty="0"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9" y="689284"/>
            <a:ext cx="5093501" cy="2577699"/>
          </a:xfrm>
        </p:spPr>
      </p:pic>
      <p:pic>
        <p:nvPicPr>
          <p:cNvPr id="7" name="Marcador de contenido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850" y="365125"/>
            <a:ext cx="4311359" cy="63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7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3433555"/>
            <a:ext cx="5486400" cy="2388125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 smtClean="0">
                <a:latin typeface="Garamond" panose="02020404030301010803" pitchFamily="18" charset="0"/>
              </a:rPr>
              <a:t>(</a:t>
            </a:r>
            <a:r>
              <a:rPr lang="es-ES" sz="3200" b="1" i="1" dirty="0" smtClean="0">
                <a:latin typeface="Garamond" panose="02020404030301010803" pitchFamily="18" charset="0"/>
              </a:rPr>
              <a:t>Repertorio Americano</a:t>
            </a:r>
            <a:r>
              <a:rPr lang="es-ES" sz="3200" b="1" dirty="0" smtClean="0">
                <a:latin typeface="Garamond" panose="02020404030301010803" pitchFamily="18" charset="0"/>
              </a:rPr>
              <a:t>, </a:t>
            </a:r>
            <a:br>
              <a:rPr lang="es-ES" sz="3200" b="1" dirty="0" smtClean="0">
                <a:latin typeface="Garamond" panose="02020404030301010803" pitchFamily="18" charset="0"/>
              </a:rPr>
            </a:br>
            <a:r>
              <a:rPr lang="es-ES" sz="3200" b="1" dirty="0" smtClean="0">
                <a:latin typeface="Garamond" panose="02020404030301010803" pitchFamily="18" charset="0"/>
              </a:rPr>
              <a:t>San José de Costa Rica,</a:t>
            </a:r>
            <a:r>
              <a:rPr lang="es-ES" sz="3200" b="1" dirty="0">
                <a:latin typeface="Garamond" panose="02020404030301010803" pitchFamily="18" charset="0"/>
              </a:rPr>
              <a:t/>
            </a:r>
            <a:br>
              <a:rPr lang="es-ES" sz="3200" b="1" dirty="0">
                <a:latin typeface="Garamond" panose="02020404030301010803" pitchFamily="18" charset="0"/>
              </a:rPr>
            </a:br>
            <a:r>
              <a:rPr lang="es-ES" sz="3200" b="1" dirty="0" smtClean="0">
                <a:latin typeface="Garamond" panose="02020404030301010803" pitchFamily="18" charset="0"/>
              </a:rPr>
              <a:t>09-octubre-1937</a:t>
            </a:r>
            <a:r>
              <a:rPr lang="es-ES" sz="3200" b="1" dirty="0">
                <a:latin typeface="Garamond" panose="02020404030301010803" pitchFamily="18" charset="0"/>
              </a:rPr>
              <a:t>)</a:t>
            </a:r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6" name="Marcador de contenido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76" y="-1"/>
            <a:ext cx="4804793" cy="6867113"/>
          </a:xfrm>
          <a:prstGeom prst="rect">
            <a:avLst/>
          </a:prstGeom>
        </p:spPr>
      </p:pic>
      <p:pic>
        <p:nvPicPr>
          <p:cNvPr id="9" name="Marcador de contenido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96" y="610914"/>
            <a:ext cx="7371172" cy="2809840"/>
          </a:xfrm>
          <a:prstGeom prst="rect">
            <a:avLst/>
          </a:prstGeom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62455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07868" y="365125"/>
            <a:ext cx="5601810" cy="6328638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latin typeface="Garamond" panose="02020404030301010803" pitchFamily="18" charset="0"/>
              </a:rPr>
              <a:t/>
            </a:r>
            <a:br>
              <a:rPr lang="es-ES" sz="3200" b="1" dirty="0" smtClean="0">
                <a:latin typeface="Garamond" panose="02020404030301010803" pitchFamily="18" charset="0"/>
              </a:rPr>
            </a:br>
            <a:r>
              <a:rPr lang="es-ES" sz="3200" b="1" dirty="0" smtClean="0">
                <a:latin typeface="Garamond" panose="02020404030301010803" pitchFamily="18" charset="0"/>
              </a:rPr>
              <a:t>(</a:t>
            </a:r>
            <a:r>
              <a:rPr lang="es-ES" sz="3200" b="1" i="1" dirty="0" smtClean="0">
                <a:latin typeface="Garamond" panose="02020404030301010803" pitchFamily="18" charset="0"/>
              </a:rPr>
              <a:t>La Vanguardia</a:t>
            </a:r>
            <a:r>
              <a:rPr lang="es-ES" sz="3200" b="1" dirty="0" smtClean="0">
                <a:latin typeface="Garamond" panose="02020404030301010803" pitchFamily="18" charset="0"/>
              </a:rPr>
              <a:t>, Buenos Aires,</a:t>
            </a:r>
            <a:br>
              <a:rPr lang="es-ES" sz="3200" b="1" dirty="0" smtClean="0">
                <a:latin typeface="Garamond" panose="02020404030301010803" pitchFamily="18" charset="0"/>
              </a:rPr>
            </a:br>
            <a:r>
              <a:rPr lang="es-ES" sz="3200" b="1" dirty="0" smtClean="0">
                <a:latin typeface="Garamond" panose="02020404030301010803" pitchFamily="18" charset="0"/>
              </a:rPr>
              <a:t>04-octubre-1937)</a:t>
            </a:r>
            <a:endParaRPr lang="es-ES" sz="3200" b="1" dirty="0">
              <a:latin typeface="Garamond" panose="02020404030301010803" pitchFamily="18" charset="0"/>
            </a:endParaRP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12" y="84338"/>
            <a:ext cx="3174410" cy="6773662"/>
          </a:xfrm>
        </p:spPr>
      </p:pic>
    </p:spTree>
    <p:extLst>
      <p:ext uri="{BB962C8B-B14F-4D97-AF65-F5344CB8AC3E}">
        <p14:creationId xmlns:p14="http://schemas.microsoft.com/office/powerpoint/2010/main" val="66635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Esenc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884</Words>
  <Application>Microsoft Office PowerPoint</Application>
  <PresentationFormat>Personalizado</PresentationFormat>
  <Paragraphs>130</Paragraphs>
  <Slides>52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3" baseType="lpstr">
      <vt:lpstr>Tema de Office</vt:lpstr>
      <vt:lpstr> Una oda improbable a un héroe improbable.   “Carta al General Miaja”  de Jorge Carrera Andrade              </vt:lpstr>
      <vt:lpstr>Presentación de PowerPoint</vt:lpstr>
      <vt:lpstr> </vt:lpstr>
      <vt:lpstr>“España, luz del mundo” (Nuestra España, París, 18-abril-1937)</vt:lpstr>
      <vt:lpstr> </vt:lpstr>
      <vt:lpstr>(“Página Literaria”, El Telégrafo, Guayaquil, 05-enero-1938)</vt:lpstr>
      <vt:lpstr>“Hogueras en España” (Nuestra España, París, 06-septiembre-1937)</vt:lpstr>
      <vt:lpstr>(Repertorio Americano,  San José de Costa Rica, 09-octubre-1937)</vt:lpstr>
      <vt:lpstr> (La Vanguardia, Buenos Aires, 04-octubre-1937)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General José Miaja (Asturias, 1878 – México, 1958)</vt:lpstr>
      <vt:lpstr>Presentación de PowerPoint</vt:lpstr>
      <vt:lpstr>escribiendo las más gloriosas páginas de una guerra con el solo objetivo del triunfo de los humildes y la libertad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“Madrid y su heroico defensor” de Pascual Plá y Beltrán Música de Lan Adomian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</vt:lpstr>
      <vt:lpstr>Presentación de PowerPoint</vt:lpstr>
      <vt:lpstr>Presentación de PowerPoint</vt:lpstr>
      <vt:lpstr> </vt:lpstr>
      <vt:lpstr> </vt:lpstr>
      <vt:lpstr> </vt:lpstr>
      <vt:lpstr> </vt:lpstr>
      <vt:lpstr> </vt:lpstr>
      <vt:lpstr> </vt:lpstr>
      <vt:lpstr> </vt:lpstr>
      <vt:lpstr>FIN</vt:lpstr>
      <vt:lpstr> </vt:lpstr>
      <vt:lpstr>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Niall Binns</dc:creator>
  <cp:lastModifiedBy>Niall</cp:lastModifiedBy>
  <cp:revision>30</cp:revision>
  <dcterms:created xsi:type="dcterms:W3CDTF">2017-09-10T15:49:36Z</dcterms:created>
  <dcterms:modified xsi:type="dcterms:W3CDTF">2017-10-31T04:34:09Z</dcterms:modified>
</cp:coreProperties>
</file>